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338" r:id="rId5"/>
    <p:sldId id="693" r:id="rId6"/>
    <p:sldId id="378" r:id="rId7"/>
    <p:sldId id="381" r:id="rId8"/>
    <p:sldId id="379" r:id="rId9"/>
    <p:sldId id="380" r:id="rId10"/>
    <p:sldId id="263" r:id="rId11"/>
    <p:sldId id="697" r:id="rId12"/>
    <p:sldId id="698" r:id="rId13"/>
    <p:sldId id="699" r:id="rId14"/>
    <p:sldId id="700" r:id="rId15"/>
    <p:sldId id="701" r:id="rId16"/>
    <p:sldId id="702" r:id="rId17"/>
    <p:sldId id="703" r:id="rId18"/>
    <p:sldId id="704" r:id="rId19"/>
    <p:sldId id="705" r:id="rId20"/>
    <p:sldId id="711" r:id="rId21"/>
    <p:sldId id="738" r:id="rId22"/>
    <p:sldId id="734" r:id="rId23"/>
    <p:sldId id="735" r:id="rId24"/>
    <p:sldId id="728" r:id="rId25"/>
    <p:sldId id="710" r:id="rId26"/>
    <p:sldId id="729" r:id="rId27"/>
    <p:sldId id="730" r:id="rId28"/>
    <p:sldId id="736" r:id="rId29"/>
    <p:sldId id="733" r:id="rId30"/>
    <p:sldId id="695" r:id="rId31"/>
    <p:sldId id="732" r:id="rId32"/>
    <p:sldId id="714" r:id="rId33"/>
    <p:sldId id="725" r:id="rId34"/>
    <p:sldId id="719" r:id="rId35"/>
    <p:sldId id="718" r:id="rId36"/>
    <p:sldId id="716" r:id="rId37"/>
    <p:sldId id="717" r:id="rId38"/>
    <p:sldId id="720" r:id="rId39"/>
    <p:sldId id="721" r:id="rId40"/>
    <p:sldId id="723" r:id="rId41"/>
    <p:sldId id="722" r:id="rId42"/>
    <p:sldId id="724" r:id="rId43"/>
    <p:sldId id="715" r:id="rId44"/>
    <p:sldId id="731" r:id="rId45"/>
    <p:sldId id="727" r:id="rId46"/>
    <p:sldId id="726" r:id="rId47"/>
    <p:sldId id="706" r:id="rId48"/>
    <p:sldId id="707" r:id="rId49"/>
    <p:sldId id="712" r:id="rId50"/>
    <p:sldId id="713" r:id="rId51"/>
    <p:sldId id="737" r:id="rId52"/>
    <p:sldId id="55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rt Instructions" id="{C190168F-3BDF-4726-A55A-CEF7F8936506}">
          <p14:sldIdLst/>
        </p14:section>
        <p14:section name="Untitled Section" id="{F85EBA92-F002-4CFA-9322-1D5B9BFE311E}">
          <p14:sldIdLst>
            <p14:sldId id="338"/>
            <p14:sldId id="693"/>
            <p14:sldId id="378"/>
            <p14:sldId id="381"/>
            <p14:sldId id="379"/>
            <p14:sldId id="380"/>
            <p14:sldId id="263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11"/>
            <p14:sldId id="738"/>
            <p14:sldId id="734"/>
            <p14:sldId id="735"/>
            <p14:sldId id="728"/>
            <p14:sldId id="710"/>
            <p14:sldId id="729"/>
            <p14:sldId id="730"/>
            <p14:sldId id="736"/>
            <p14:sldId id="733"/>
            <p14:sldId id="695"/>
            <p14:sldId id="732"/>
            <p14:sldId id="714"/>
            <p14:sldId id="725"/>
            <p14:sldId id="719"/>
            <p14:sldId id="718"/>
            <p14:sldId id="716"/>
            <p14:sldId id="717"/>
            <p14:sldId id="720"/>
            <p14:sldId id="721"/>
            <p14:sldId id="723"/>
            <p14:sldId id="722"/>
            <p14:sldId id="724"/>
            <p14:sldId id="715"/>
            <p14:sldId id="731"/>
            <p14:sldId id="727"/>
            <p14:sldId id="726"/>
            <p14:sldId id="706"/>
            <p14:sldId id="707"/>
            <p14:sldId id="712"/>
            <p14:sldId id="713"/>
            <p14:sldId id="737"/>
          </p14:sldIdLst>
        </p14:section>
        <p14:section name="Typical Icertis Slides" id="{F612DDA8-39A9-459A-AAF1-FF6631F30FDB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618E"/>
    <a:srgbClr val="477CB5"/>
    <a:srgbClr val="6AA285"/>
    <a:srgbClr val="898989"/>
    <a:srgbClr val="0077EB"/>
    <a:srgbClr val="AFAFAF"/>
    <a:srgbClr val="4D4D4D"/>
    <a:srgbClr val="5A5A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F4DF4-AC9A-4B11-91A2-BBE2164157AB}" v="6" dt="2019-12-06T14:49:38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69762" autoAdjust="0"/>
  </p:normalViewPr>
  <p:slideViewPr>
    <p:cSldViewPr snapToGrid="0">
      <p:cViewPr varScale="1">
        <p:scale>
          <a:sx n="60" d="100"/>
          <a:sy n="60" d="100"/>
        </p:scale>
        <p:origin x="14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2332E-7B71-4927-8F65-2E4EB069C1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C15BACC-51D3-4684-B96E-71C74BCDEE1E}">
      <dgm:prSet phldrT="[Text]"/>
      <dgm:spPr/>
      <dgm:t>
        <a:bodyPr/>
        <a:lstStyle/>
        <a:p>
          <a:r>
            <a:rPr lang="en-US"/>
            <a:t>Load Doc</a:t>
          </a:r>
        </a:p>
      </dgm:t>
    </dgm:pt>
    <dgm:pt modelId="{7032B81B-2219-462E-A86D-A4BDC4A7D9BE}" type="parTrans" cxnId="{8E79010A-84A3-4A73-80F5-FE9228329FD2}">
      <dgm:prSet/>
      <dgm:spPr/>
      <dgm:t>
        <a:bodyPr/>
        <a:lstStyle/>
        <a:p>
          <a:endParaRPr lang="en-US"/>
        </a:p>
      </dgm:t>
    </dgm:pt>
    <dgm:pt modelId="{A2EC0CB3-A57A-4A25-9065-6C1AC4F868F5}" type="sibTrans" cxnId="{8E79010A-84A3-4A73-80F5-FE9228329FD2}">
      <dgm:prSet/>
      <dgm:spPr/>
      <dgm:t>
        <a:bodyPr/>
        <a:lstStyle/>
        <a:p>
          <a:endParaRPr lang="en-US"/>
        </a:p>
      </dgm:t>
    </dgm:pt>
    <dgm:pt modelId="{4B6DE37D-75D8-4483-8D74-594D5BD3B174}">
      <dgm:prSet phldrT="[Text]"/>
      <dgm:spPr/>
      <dgm:t>
        <a:bodyPr/>
        <a:lstStyle/>
        <a:p>
          <a:r>
            <a:rPr lang="en-US"/>
            <a:t>Clause Split</a:t>
          </a:r>
        </a:p>
      </dgm:t>
    </dgm:pt>
    <dgm:pt modelId="{471F6744-98F7-4B29-BC26-BE37A1CE3F26}" type="parTrans" cxnId="{C969EF83-4A0A-4936-9283-E9C7EB446DE0}">
      <dgm:prSet/>
      <dgm:spPr/>
      <dgm:t>
        <a:bodyPr/>
        <a:lstStyle/>
        <a:p>
          <a:endParaRPr lang="en-US"/>
        </a:p>
      </dgm:t>
    </dgm:pt>
    <dgm:pt modelId="{D3C96ED2-3218-43CE-8EB2-FED3D05A8E47}" type="sibTrans" cxnId="{C969EF83-4A0A-4936-9283-E9C7EB446DE0}">
      <dgm:prSet/>
      <dgm:spPr/>
      <dgm:t>
        <a:bodyPr/>
        <a:lstStyle/>
        <a:p>
          <a:endParaRPr lang="en-US"/>
        </a:p>
      </dgm:t>
    </dgm:pt>
    <dgm:pt modelId="{A2A3B932-5FFA-4807-998F-18724373D18F}">
      <dgm:prSet phldrT="[Text]"/>
      <dgm:spPr/>
      <dgm:t>
        <a:bodyPr/>
        <a:lstStyle/>
        <a:p>
          <a:r>
            <a:rPr lang="en-US"/>
            <a:t>Clause Classification</a:t>
          </a:r>
        </a:p>
      </dgm:t>
    </dgm:pt>
    <dgm:pt modelId="{8584492B-64BC-4D24-8F30-2D3A7D917E3F}" type="parTrans" cxnId="{25061A95-2056-401F-9098-2BAE5A2EDE34}">
      <dgm:prSet/>
      <dgm:spPr/>
      <dgm:t>
        <a:bodyPr/>
        <a:lstStyle/>
        <a:p>
          <a:endParaRPr lang="en-US"/>
        </a:p>
      </dgm:t>
    </dgm:pt>
    <dgm:pt modelId="{F82BD290-A241-4BFB-A81D-FB0DED3BF923}" type="sibTrans" cxnId="{25061A95-2056-401F-9098-2BAE5A2EDE34}">
      <dgm:prSet/>
      <dgm:spPr/>
      <dgm:t>
        <a:bodyPr/>
        <a:lstStyle/>
        <a:p>
          <a:endParaRPr lang="en-US"/>
        </a:p>
      </dgm:t>
    </dgm:pt>
    <dgm:pt modelId="{23E72D16-10CB-464E-AA5F-677B4AD735D3}">
      <dgm:prSet phldrT="[Text]"/>
      <dgm:spPr/>
      <dgm:t>
        <a:bodyPr/>
        <a:lstStyle/>
        <a:p>
          <a:r>
            <a:rPr lang="en-US"/>
            <a:t>Metadata Extraction</a:t>
          </a:r>
        </a:p>
      </dgm:t>
    </dgm:pt>
    <dgm:pt modelId="{A9F9C795-70DD-433A-A1F8-F788DB3CB3BF}" type="parTrans" cxnId="{BAC0BFF9-5D2C-4DF8-B8A0-1F409D21921F}">
      <dgm:prSet/>
      <dgm:spPr/>
      <dgm:t>
        <a:bodyPr/>
        <a:lstStyle/>
        <a:p>
          <a:endParaRPr lang="en-US"/>
        </a:p>
      </dgm:t>
    </dgm:pt>
    <dgm:pt modelId="{B67EC9C0-0100-4281-9BF1-D0925C2BE021}" type="sibTrans" cxnId="{BAC0BFF9-5D2C-4DF8-B8A0-1F409D21921F}">
      <dgm:prSet/>
      <dgm:spPr/>
      <dgm:t>
        <a:bodyPr/>
        <a:lstStyle/>
        <a:p>
          <a:endParaRPr lang="en-US"/>
        </a:p>
      </dgm:t>
    </dgm:pt>
    <dgm:pt modelId="{E3B12645-7C95-4E01-B351-82FAF663B382}">
      <dgm:prSet phldrT="[Text]"/>
      <dgm:spPr/>
      <dgm:t>
        <a:bodyPr/>
        <a:lstStyle/>
        <a:p>
          <a:r>
            <a:rPr lang="en-US"/>
            <a:t>Report Generation</a:t>
          </a:r>
        </a:p>
      </dgm:t>
    </dgm:pt>
    <dgm:pt modelId="{190617B7-A654-4474-8877-4C6100DC2997}" type="parTrans" cxnId="{CADD0268-8D1A-42E7-BF28-2A3E95CC87F4}">
      <dgm:prSet/>
      <dgm:spPr/>
      <dgm:t>
        <a:bodyPr/>
        <a:lstStyle/>
        <a:p>
          <a:endParaRPr lang="en-US"/>
        </a:p>
      </dgm:t>
    </dgm:pt>
    <dgm:pt modelId="{204BC423-4317-4717-9161-A343D61208EE}" type="sibTrans" cxnId="{CADD0268-8D1A-42E7-BF28-2A3E95CC87F4}">
      <dgm:prSet/>
      <dgm:spPr/>
      <dgm:t>
        <a:bodyPr/>
        <a:lstStyle/>
        <a:p>
          <a:endParaRPr lang="en-US"/>
        </a:p>
      </dgm:t>
    </dgm:pt>
    <dgm:pt modelId="{6C2A65F2-7CAC-40A9-8462-E534C580C77B}" type="pres">
      <dgm:prSet presAssocID="{E762332E-7B71-4927-8F65-2E4EB069C110}" presName="Name0" presStyleCnt="0">
        <dgm:presLayoutVars>
          <dgm:dir/>
          <dgm:animLvl val="lvl"/>
          <dgm:resizeHandles val="exact"/>
        </dgm:presLayoutVars>
      </dgm:prSet>
      <dgm:spPr/>
    </dgm:pt>
    <dgm:pt modelId="{476E9B74-9118-4407-B67E-B41670836D0C}" type="pres">
      <dgm:prSet presAssocID="{7C15BACC-51D3-4684-B96E-71C74BCDEE1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D75F87-08AD-4BF7-8BAB-E16461011109}" type="pres">
      <dgm:prSet presAssocID="{A2EC0CB3-A57A-4A25-9065-6C1AC4F868F5}" presName="parTxOnlySpace" presStyleCnt="0"/>
      <dgm:spPr/>
    </dgm:pt>
    <dgm:pt modelId="{2064A0F2-69BA-456F-BB7F-C976572F71BD}" type="pres">
      <dgm:prSet presAssocID="{4B6DE37D-75D8-4483-8D74-594D5BD3B17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679B00F-717A-415D-9F38-DA71F887C420}" type="pres">
      <dgm:prSet presAssocID="{D3C96ED2-3218-43CE-8EB2-FED3D05A8E47}" presName="parTxOnlySpace" presStyleCnt="0"/>
      <dgm:spPr/>
    </dgm:pt>
    <dgm:pt modelId="{6F0E84C6-652F-49EB-9935-DCD7DC8F1745}" type="pres">
      <dgm:prSet presAssocID="{A2A3B932-5FFA-4807-998F-18724373D18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3C4A03-7381-4D58-846E-3F343BC0AAF5}" type="pres">
      <dgm:prSet presAssocID="{F82BD290-A241-4BFB-A81D-FB0DED3BF923}" presName="parTxOnlySpace" presStyleCnt="0"/>
      <dgm:spPr/>
    </dgm:pt>
    <dgm:pt modelId="{51A5BD36-9640-4414-A32E-A82AD47F17AB}" type="pres">
      <dgm:prSet presAssocID="{23E72D16-10CB-464E-AA5F-677B4AD735D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5A8F72B-5DDC-4611-9711-19D3EC23F809}" type="pres">
      <dgm:prSet presAssocID="{B67EC9C0-0100-4281-9BF1-D0925C2BE021}" presName="parTxOnlySpace" presStyleCnt="0"/>
      <dgm:spPr/>
    </dgm:pt>
    <dgm:pt modelId="{3887CB8E-A53A-446E-949C-318F19942A27}" type="pres">
      <dgm:prSet presAssocID="{E3B12645-7C95-4E01-B351-82FAF663B38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E79010A-84A3-4A73-80F5-FE9228329FD2}" srcId="{E762332E-7B71-4927-8F65-2E4EB069C110}" destId="{7C15BACC-51D3-4684-B96E-71C74BCDEE1E}" srcOrd="0" destOrd="0" parTransId="{7032B81B-2219-462E-A86D-A4BDC4A7D9BE}" sibTransId="{A2EC0CB3-A57A-4A25-9065-6C1AC4F868F5}"/>
    <dgm:cxn modelId="{08B7D72D-3B79-4355-BD24-850448B0D349}" type="presOf" srcId="{A2A3B932-5FFA-4807-998F-18724373D18F}" destId="{6F0E84C6-652F-49EB-9935-DCD7DC8F1745}" srcOrd="0" destOrd="0" presId="urn:microsoft.com/office/officeart/2005/8/layout/chevron1"/>
    <dgm:cxn modelId="{1F8A8F40-9FD2-40BF-B66B-6810047D08D8}" type="presOf" srcId="{4B6DE37D-75D8-4483-8D74-594D5BD3B174}" destId="{2064A0F2-69BA-456F-BB7F-C976572F71BD}" srcOrd="0" destOrd="0" presId="urn:microsoft.com/office/officeart/2005/8/layout/chevron1"/>
    <dgm:cxn modelId="{C6864D5F-1779-4AD9-BCC0-A311A177BC31}" type="presOf" srcId="{7C15BACC-51D3-4684-B96E-71C74BCDEE1E}" destId="{476E9B74-9118-4407-B67E-B41670836D0C}" srcOrd="0" destOrd="0" presId="urn:microsoft.com/office/officeart/2005/8/layout/chevron1"/>
    <dgm:cxn modelId="{CADD0268-8D1A-42E7-BF28-2A3E95CC87F4}" srcId="{E762332E-7B71-4927-8F65-2E4EB069C110}" destId="{E3B12645-7C95-4E01-B351-82FAF663B382}" srcOrd="4" destOrd="0" parTransId="{190617B7-A654-4474-8877-4C6100DC2997}" sibTransId="{204BC423-4317-4717-9161-A343D61208EE}"/>
    <dgm:cxn modelId="{C969EF83-4A0A-4936-9283-E9C7EB446DE0}" srcId="{E762332E-7B71-4927-8F65-2E4EB069C110}" destId="{4B6DE37D-75D8-4483-8D74-594D5BD3B174}" srcOrd="1" destOrd="0" parTransId="{471F6744-98F7-4B29-BC26-BE37A1CE3F26}" sibTransId="{D3C96ED2-3218-43CE-8EB2-FED3D05A8E47}"/>
    <dgm:cxn modelId="{25061A95-2056-401F-9098-2BAE5A2EDE34}" srcId="{E762332E-7B71-4927-8F65-2E4EB069C110}" destId="{A2A3B932-5FFA-4807-998F-18724373D18F}" srcOrd="2" destOrd="0" parTransId="{8584492B-64BC-4D24-8F30-2D3A7D917E3F}" sibTransId="{F82BD290-A241-4BFB-A81D-FB0DED3BF923}"/>
    <dgm:cxn modelId="{EA35E9A0-2261-4855-A294-E4A29FFD849B}" type="presOf" srcId="{E3B12645-7C95-4E01-B351-82FAF663B382}" destId="{3887CB8E-A53A-446E-949C-318F19942A27}" srcOrd="0" destOrd="0" presId="urn:microsoft.com/office/officeart/2005/8/layout/chevron1"/>
    <dgm:cxn modelId="{652983A6-6525-441E-B042-14C249B5D26C}" type="presOf" srcId="{23E72D16-10CB-464E-AA5F-677B4AD735D3}" destId="{51A5BD36-9640-4414-A32E-A82AD47F17AB}" srcOrd="0" destOrd="0" presId="urn:microsoft.com/office/officeart/2005/8/layout/chevron1"/>
    <dgm:cxn modelId="{41F8ADD7-89DF-4E71-8554-E27CD2DB4B2A}" type="presOf" srcId="{E762332E-7B71-4927-8F65-2E4EB069C110}" destId="{6C2A65F2-7CAC-40A9-8462-E534C580C77B}" srcOrd="0" destOrd="0" presId="urn:microsoft.com/office/officeart/2005/8/layout/chevron1"/>
    <dgm:cxn modelId="{BAC0BFF9-5D2C-4DF8-B8A0-1F409D21921F}" srcId="{E762332E-7B71-4927-8F65-2E4EB069C110}" destId="{23E72D16-10CB-464E-AA5F-677B4AD735D3}" srcOrd="3" destOrd="0" parTransId="{A9F9C795-70DD-433A-A1F8-F788DB3CB3BF}" sibTransId="{B67EC9C0-0100-4281-9BF1-D0925C2BE021}"/>
    <dgm:cxn modelId="{A4D17417-2DC7-4545-819F-82EFCCC69F2E}" type="presParOf" srcId="{6C2A65F2-7CAC-40A9-8462-E534C580C77B}" destId="{476E9B74-9118-4407-B67E-B41670836D0C}" srcOrd="0" destOrd="0" presId="urn:microsoft.com/office/officeart/2005/8/layout/chevron1"/>
    <dgm:cxn modelId="{455D16DF-1050-461C-888B-1F245A75AFD7}" type="presParOf" srcId="{6C2A65F2-7CAC-40A9-8462-E534C580C77B}" destId="{CFD75F87-08AD-4BF7-8BAB-E16461011109}" srcOrd="1" destOrd="0" presId="urn:microsoft.com/office/officeart/2005/8/layout/chevron1"/>
    <dgm:cxn modelId="{3851EDE2-A2EC-4A23-B669-4B6BE96DFA98}" type="presParOf" srcId="{6C2A65F2-7CAC-40A9-8462-E534C580C77B}" destId="{2064A0F2-69BA-456F-BB7F-C976572F71BD}" srcOrd="2" destOrd="0" presId="urn:microsoft.com/office/officeart/2005/8/layout/chevron1"/>
    <dgm:cxn modelId="{2BFCB201-75C2-4225-8544-C0208F86100D}" type="presParOf" srcId="{6C2A65F2-7CAC-40A9-8462-E534C580C77B}" destId="{4679B00F-717A-415D-9F38-DA71F887C420}" srcOrd="3" destOrd="0" presId="urn:microsoft.com/office/officeart/2005/8/layout/chevron1"/>
    <dgm:cxn modelId="{ADC29071-45E9-4DE3-BBDB-32928B57571C}" type="presParOf" srcId="{6C2A65F2-7CAC-40A9-8462-E534C580C77B}" destId="{6F0E84C6-652F-49EB-9935-DCD7DC8F1745}" srcOrd="4" destOrd="0" presId="urn:microsoft.com/office/officeart/2005/8/layout/chevron1"/>
    <dgm:cxn modelId="{490B321A-86E5-47AD-8EC2-4E973A240C6B}" type="presParOf" srcId="{6C2A65F2-7CAC-40A9-8462-E534C580C77B}" destId="{B43C4A03-7381-4D58-846E-3F343BC0AAF5}" srcOrd="5" destOrd="0" presId="urn:microsoft.com/office/officeart/2005/8/layout/chevron1"/>
    <dgm:cxn modelId="{73239B46-15BC-4A88-B073-309E64015A0F}" type="presParOf" srcId="{6C2A65F2-7CAC-40A9-8462-E534C580C77B}" destId="{51A5BD36-9640-4414-A32E-A82AD47F17AB}" srcOrd="6" destOrd="0" presId="urn:microsoft.com/office/officeart/2005/8/layout/chevron1"/>
    <dgm:cxn modelId="{DD39C0D7-39BC-4177-9204-AA8A84524EF3}" type="presParOf" srcId="{6C2A65F2-7CAC-40A9-8462-E534C580C77B}" destId="{25A8F72B-5DDC-4611-9711-19D3EC23F809}" srcOrd="7" destOrd="0" presId="urn:microsoft.com/office/officeart/2005/8/layout/chevron1"/>
    <dgm:cxn modelId="{B41BE6CE-2A54-4886-AEB6-703E650B5B0D}" type="presParOf" srcId="{6C2A65F2-7CAC-40A9-8462-E534C580C77B}" destId="{3887CB8E-A53A-446E-949C-318F19942A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E9B74-9118-4407-B67E-B41670836D0C}">
      <dsp:nvSpPr>
        <dsp:cNvPr id="0" name=""/>
        <dsp:cNvSpPr/>
      </dsp:nvSpPr>
      <dsp:spPr>
        <a:xfrm>
          <a:off x="2616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Doc</a:t>
          </a:r>
        </a:p>
      </dsp:txBody>
      <dsp:txXfrm>
        <a:off x="468326" y="1385411"/>
        <a:ext cx="1397129" cy="931419"/>
      </dsp:txXfrm>
    </dsp:sp>
    <dsp:sp modelId="{2064A0F2-69BA-456F-BB7F-C976572F71BD}">
      <dsp:nvSpPr>
        <dsp:cNvPr id="0" name=""/>
        <dsp:cNvSpPr/>
      </dsp:nvSpPr>
      <dsp:spPr>
        <a:xfrm>
          <a:off x="2098310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Clause Split</a:t>
          </a:r>
        </a:p>
      </dsp:txBody>
      <dsp:txXfrm>
        <a:off x="2564020" y="1385411"/>
        <a:ext cx="1397129" cy="931419"/>
      </dsp:txXfrm>
    </dsp:sp>
    <dsp:sp modelId="{6F0E84C6-652F-49EB-9935-DCD7DC8F1745}">
      <dsp:nvSpPr>
        <dsp:cNvPr id="0" name=""/>
        <dsp:cNvSpPr/>
      </dsp:nvSpPr>
      <dsp:spPr>
        <a:xfrm>
          <a:off x="4194004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Clause Classification</a:t>
          </a:r>
        </a:p>
      </dsp:txBody>
      <dsp:txXfrm>
        <a:off x="4659714" y="1385411"/>
        <a:ext cx="1397129" cy="931419"/>
      </dsp:txXfrm>
    </dsp:sp>
    <dsp:sp modelId="{51A5BD36-9640-4414-A32E-A82AD47F17AB}">
      <dsp:nvSpPr>
        <dsp:cNvPr id="0" name=""/>
        <dsp:cNvSpPr/>
      </dsp:nvSpPr>
      <dsp:spPr>
        <a:xfrm>
          <a:off x="6289698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Metadata Extraction</a:t>
          </a:r>
        </a:p>
      </dsp:txBody>
      <dsp:txXfrm>
        <a:off x="6755408" y="1385411"/>
        <a:ext cx="1397129" cy="931419"/>
      </dsp:txXfrm>
    </dsp:sp>
    <dsp:sp modelId="{3887CB8E-A53A-446E-949C-318F19942A27}">
      <dsp:nvSpPr>
        <dsp:cNvPr id="0" name=""/>
        <dsp:cNvSpPr/>
      </dsp:nvSpPr>
      <dsp:spPr>
        <a:xfrm>
          <a:off x="8385392" y="1385411"/>
          <a:ext cx="2328548" cy="9314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 Generation</a:t>
          </a:r>
        </a:p>
      </dsp:txBody>
      <dsp:txXfrm>
        <a:off x="8851102" y="1385411"/>
        <a:ext cx="1397129" cy="93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C530F-4E1C-46AC-A1C2-40B9839AB6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D18A6-8472-4E6C-9EE2-6312449C5C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920A4-DA59-452A-A732-F9D2E8B111F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6DF85-5685-46FE-8CE1-8EA86E20C3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7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C6957-C95F-4903-AD0D-C56BFCC53DBF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4984-13B6-4F5F-A503-A0FB0DAC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59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208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03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20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2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6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1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41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71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5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Apps we are building..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24984-13B6-4F5F-A503-A0FB0DACB8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5621-DB09-4280-9A25-6747E046FA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2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03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8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0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15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933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6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0AB400-48C3-416C-8C42-73239E44B8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825"/>
          <a:stretch>
            <a:fillRect/>
          </a:stretch>
        </p:blipFill>
        <p:spPr>
          <a:xfrm>
            <a:off x="0" y="3955313"/>
            <a:ext cx="1187428" cy="2199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20971A-272E-4881-8ACC-987B930328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9A5502-B64F-4C9B-AA0D-E4421F330F3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417385"/>
            <a:ext cx="2305462" cy="1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E407830C-4A3F-4871-A6DF-3BDB562347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0193B48-B5EC-4682-840C-F7AF57E2662D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6314F7-ECFF-472E-BDF8-1C4153E051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A6FA2E-D169-48CA-87BD-88F9F935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9817F65-6DE4-4B42-B70B-89C1E68A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469793-70B4-4CCB-98C4-C78465E77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1099" y="4640367"/>
            <a:ext cx="1068300" cy="16263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388CE5-BCF6-4CE8-941F-5CC2514D87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4381" y="609599"/>
            <a:ext cx="844244" cy="12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9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-column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4A9C-DE86-4B24-9786-72BBCEF2CD7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4879" y="1211434"/>
            <a:ext cx="509564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045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EA65C-096B-458D-8CB2-A45BEA2EEA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CC26B-FAEF-4693-B58A-539607A4BE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4EBBE-FD52-42DE-9A24-D5A84C94A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6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yan">
    <p:bg>
      <p:bgPr>
        <a:solidFill>
          <a:srgbClr val="3D6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DED4-9726-4C79-8BD8-17CAA7C6B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47694A-1EF3-4C0E-A6CD-C3B522D66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5EA935-A76D-4024-84AF-5DB6C36506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44CD30-ADB2-4D28-87D8-FB23B85ED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7578" y="3868223"/>
            <a:ext cx="1445006" cy="21998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6E2D95F-E92B-43A4-AFC9-58E4C1C1A0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68296" y="492841"/>
            <a:ext cx="1154447" cy="1757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D2A01-A576-4A26-B9E4-513FFD4EFAB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1" y="417385"/>
            <a:ext cx="2305462" cy="12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3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DE215F-3150-4684-9B09-C10166464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EB1AAC5-5FCE-4ED4-959D-17FC7B431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2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rgbClr val="89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057BC86-94BD-4AAC-BAC5-832FE7359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1C5DD6-B191-49B8-8E47-50F5164CEC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DC7F35B-4509-44AB-B247-0EDED8B7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5AB3E9-AB88-4CE5-A864-3FEDF13D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AAAA97-7BEE-4D97-9F39-BF3D5ACCB9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3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26287-B859-4479-8C0D-AE275778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0E27253-CD89-4904-BECB-9B274B32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062526-0617-418E-A98E-94E3B0420A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3A9860-4C3C-46B4-9B13-31959DFC7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608879C-281D-4466-8933-CEFE7337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32B20-159A-4315-9526-7B328088A0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1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bg>
      <p:bgPr>
        <a:solidFill>
          <a:srgbClr val="477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021EC-4D6D-4DC1-95CA-B2144FAE35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6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E46A56-46F0-40DB-B6AF-B329FDAC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21B756-BBC3-4566-A3B1-B8BCD5945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F42C0-FF5F-44B4-AA8A-45917461A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46840F0-5B4E-42D6-A37A-E2ACAF268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1CE915-C6F2-4DBB-819E-449495DB28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0686" y="11069"/>
            <a:ext cx="4891313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7300686" y="0"/>
            <a:ext cx="4891313" cy="6858000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-11067"/>
            <a:ext cx="7300686" cy="6880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0686" y="4424607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09F726-A1E4-4E21-B9F9-90FF9F03DD7B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240DA-0B78-47FE-88EB-DE733B1A5D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2538681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CB4986-462A-4A87-883B-44EB15D96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9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en">
    <p:bg>
      <p:bgPr>
        <a:solidFill>
          <a:srgbClr val="6AA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6A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A8A44-1BC7-4E95-8028-74C165E2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1A7893-E924-4D19-9C2F-5252B97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F78F37E-347E-4C4B-86C8-5ECA7B82B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7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D539F1-8391-422D-AEB1-EBC6C4B6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247847-D8D8-471D-9404-E5F502F40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EE0CED-28E4-43E2-A5C2-E8F36D2F6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91EFE9E-B9C7-4293-83CC-C152E93463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68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Light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5C637-9F7D-45D0-9B00-2523DA47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C3C031-2D86-42F4-9069-E7C6294F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C7EDB0-4F47-4BC6-B6EF-276EC8B20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6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C2975983-719D-4B74-A4E9-6571E207A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606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rgbClr val="5A5A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7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5C2C7A-2C10-468C-AAB9-ADD35779AB3B}"/>
              </a:ext>
            </a:extLst>
          </p:cNvPr>
          <p:cNvSpPr/>
          <p:nvPr userDrawn="1"/>
        </p:nvSpPr>
        <p:spPr>
          <a:xfrm>
            <a:off x="0" y="0"/>
            <a:ext cx="12192000" cy="3160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41560A2-F3DA-46A3-96C6-8C559A636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29966" flipV="1">
            <a:off x="11228861" y="789334"/>
            <a:ext cx="987658" cy="1503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8310F-CE61-41B0-A411-27C50426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3482875"/>
            <a:ext cx="11473682" cy="24752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60375" indent="-23336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 algn="ctr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1029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C4E72744-4FE7-442C-90E1-D52399A21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DBA13-D051-49FA-93A1-F460A2DDC401}"/>
              </a:ext>
            </a:extLst>
          </p:cNvPr>
          <p:cNvSpPr/>
          <p:nvPr userDrawn="1"/>
        </p:nvSpPr>
        <p:spPr>
          <a:xfrm>
            <a:off x="0" y="0"/>
            <a:ext cx="44299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3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33606-ED42-4463-A82E-13F08D3BF1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973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56E9468-3C38-43B7-ADD2-13B00BC568B4}"/>
              </a:ext>
            </a:extLst>
          </p:cNvPr>
          <p:cNvSpPr/>
          <p:nvPr userDrawn="1"/>
        </p:nvSpPr>
        <p:spPr>
          <a:xfrm>
            <a:off x="4429950" y="0"/>
            <a:ext cx="77620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3901879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974573"/>
            <a:ext cx="3901879" cy="42023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9D23C-D5B1-45BF-B673-A97CCC025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8784303-D4B5-426A-8BAB-E5FF53D2DB61}"/>
              </a:ext>
            </a:extLst>
          </p:cNvPr>
          <p:cNvSpPr/>
          <p:nvPr userDrawn="1"/>
        </p:nvSpPr>
        <p:spPr>
          <a:xfrm rot="5400000" flipV="1">
            <a:off x="10677910" y="983546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7DB2A4-2BF3-40C2-8739-45400D9C44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71802" y="946235"/>
            <a:ext cx="7170236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591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1895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3477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591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08BC71-C84E-4F50-BAED-81354A287DCA}"/>
              </a:ext>
            </a:extLst>
          </p:cNvPr>
          <p:cNvSpPr/>
          <p:nvPr userDrawn="1"/>
        </p:nvSpPr>
        <p:spPr>
          <a:xfrm>
            <a:off x="355038" y="310849"/>
            <a:ext cx="19563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Agenda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0D42D6A-A578-42BC-A849-C84F9CC34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0" y="1436688"/>
            <a:ext cx="5641975" cy="4570412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3200" b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800" b="1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2400" b="1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4345617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ADF64E49-A6C6-497F-9319-4CFE85896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8714950" cy="6858000"/>
          </a:xfrm>
          <a:prstGeom prst="rect">
            <a:avLst/>
          </a:prstGeom>
        </p:spPr>
      </p:pic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050" y="0"/>
            <a:ext cx="347705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3477049" y="0"/>
            <a:ext cx="8714949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1AAE5A-5405-47F3-9B2C-0E782C4BB86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4A5B31-C739-4894-AFB8-620CF7EC52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 flipH="1">
            <a:off x="3477050" y="0"/>
            <a:ext cx="87149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4" y="365126"/>
            <a:ext cx="2921218" cy="1270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591" y="501802"/>
            <a:ext cx="967409" cy="14727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0EB667-4321-4817-85CA-81F70771E8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33314" y="365126"/>
            <a:ext cx="7990808" cy="58118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C847D-A8D5-4163-9CAB-845C1D7E21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2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2D39A5F3-47F3-4914-A2E2-BD25B0799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4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Spli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3BD3D7-5DAE-44DD-A070-893813AAD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2611F6-53F8-4FEF-849C-C38246AA2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72226"/>
            <a:ext cx="1014858" cy="1545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FAC3DA-5D62-4EDE-86D5-EAC4BB112AFC}"/>
              </a:ext>
            </a:extLst>
          </p:cNvPr>
          <p:cNvSpPr/>
          <p:nvPr userDrawn="1"/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E69794-45EC-4A6A-991F-4A48608C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056" y="4619074"/>
            <a:ext cx="5705561" cy="753122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577173-1398-4914-BC08-09DDEEF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38" y="946235"/>
            <a:ext cx="4114800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0719C-1018-4B2C-B116-30F56A9C1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3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007CC076-8374-4543-8800-043E3A6EA3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0209F7-F85C-4253-8664-29E1C7B72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882B73-2CDD-41CD-A60C-EDC0DF3348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7" y="-1106111"/>
            <a:ext cx="6858000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30994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ImageAngled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F7862E-0B61-44E2-853D-5EB84C311DDB}"/>
              </a:ext>
            </a:extLst>
          </p:cNvPr>
          <p:cNvSpPr/>
          <p:nvPr userDrawn="1"/>
        </p:nvSpPr>
        <p:spPr>
          <a:xfrm>
            <a:off x="10800522" y="6056243"/>
            <a:ext cx="1325217" cy="742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view of a city&#10;&#10;Description generated with very high confidence">
            <a:extLst>
              <a:ext uri="{FF2B5EF4-FFF2-40B4-BE49-F238E27FC236}">
                <a16:creationId xmlns:a16="http://schemas.microsoft.com/office/drawing/2014/main" id="{1D3606D1-1166-4A2C-9D43-71690AD4B1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419" y="0"/>
            <a:ext cx="9042581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EB8A8F-93A3-480A-84C9-7A2DCAA86372}"/>
              </a:ext>
            </a:extLst>
          </p:cNvPr>
          <p:cNvSpPr/>
          <p:nvPr userDrawn="1"/>
        </p:nvSpPr>
        <p:spPr>
          <a:xfrm>
            <a:off x="3156264" y="4488"/>
            <a:ext cx="9035737" cy="6853513"/>
          </a:xfrm>
          <a:custGeom>
            <a:avLst/>
            <a:gdLst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  <a:gd name="connsiteX0" fmla="*/ 3337182 w 9035737"/>
              <a:gd name="connsiteY0" fmla="*/ 0 h 6853513"/>
              <a:gd name="connsiteX1" fmla="*/ 9035737 w 9035737"/>
              <a:gd name="connsiteY1" fmla="*/ 4111 h 6853513"/>
              <a:gd name="connsiteX2" fmla="*/ 9035737 w 9035737"/>
              <a:gd name="connsiteY2" fmla="*/ 2857075 h 6853513"/>
              <a:gd name="connsiteX3" fmla="*/ 7081321 w 9035737"/>
              <a:gd name="connsiteY3" fmla="*/ 6853513 h 6853513"/>
              <a:gd name="connsiteX4" fmla="*/ 0 w 9035737"/>
              <a:gd name="connsiteY4" fmla="*/ 6848398 h 6853513"/>
              <a:gd name="connsiteX5" fmla="*/ 3337182 w 9035737"/>
              <a:gd name="connsiteY5" fmla="*/ 0 h 685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5737" h="6853513">
                <a:moveTo>
                  <a:pt x="3337182" y="0"/>
                </a:moveTo>
                <a:lnTo>
                  <a:pt x="9035737" y="4111"/>
                </a:lnTo>
                <a:lnTo>
                  <a:pt x="9035737" y="2857075"/>
                </a:lnTo>
                <a:lnTo>
                  <a:pt x="7081321" y="6853513"/>
                </a:lnTo>
                <a:lnTo>
                  <a:pt x="0" y="6848398"/>
                </a:lnTo>
                <a:cubicBezTo>
                  <a:pt x="1112394" y="4565598"/>
                  <a:pt x="2165937" y="2282494"/>
                  <a:pt x="3337182" y="0"/>
                </a:cubicBezTo>
                <a:close/>
              </a:path>
            </a:pathLst>
          </a:custGeom>
          <a:solidFill>
            <a:srgbClr val="5A5A64">
              <a:alpha val="50000"/>
            </a:srgbClr>
          </a:solidFill>
          <a:ln w="12700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AF4DA9-C9A7-4AF6-A273-F34CE9F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1083486"/>
            <a:ext cx="4551236" cy="1016984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F1FAF-7F52-4343-82D4-70226C1B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2262702"/>
            <a:ext cx="4551236" cy="393268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92594-8173-4AE0-B32A-A5CCC4CA56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E9F50F-B19B-4FC9-8B15-5FB58BF9C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BB2C0-8C3A-4FFB-B52A-3EEE0E3C0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An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40C576-98F3-4772-8368-C72BB670B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" b="13442"/>
          <a:stretch>
            <a:fillRect/>
          </a:stretch>
        </p:blipFill>
        <p:spPr>
          <a:xfrm rot="16200000" flipH="1">
            <a:off x="4227886" y="-1106111"/>
            <a:ext cx="6858001" cy="9070226"/>
          </a:xfrm>
          <a:custGeom>
            <a:avLst/>
            <a:gdLst>
              <a:gd name="connsiteX0" fmla="*/ 0 w 6849053"/>
              <a:gd name="connsiteY0" fmla="*/ 0 h 9117496"/>
              <a:gd name="connsiteX1" fmla="*/ 0 w 6849053"/>
              <a:gd name="connsiteY1" fmla="*/ 9117496 h 9117496"/>
              <a:gd name="connsiteX2" fmla="*/ 6849053 w 6849053"/>
              <a:gd name="connsiteY2" fmla="*/ 9117496 h 9117496"/>
              <a:gd name="connsiteX3" fmla="*/ 6849053 w 6849053"/>
              <a:gd name="connsiteY3" fmla="*/ 0 h 91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053" h="9117496">
                <a:moveTo>
                  <a:pt x="0" y="0"/>
                </a:moveTo>
                <a:lnTo>
                  <a:pt x="0" y="9117496"/>
                </a:lnTo>
                <a:lnTo>
                  <a:pt x="6849053" y="9117496"/>
                </a:lnTo>
                <a:lnTo>
                  <a:pt x="6849053" y="0"/>
                </a:ln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55618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55618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5364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s on a city street&#10;&#10;Description generated with high confidence">
            <a:extLst>
              <a:ext uri="{FF2B5EF4-FFF2-40B4-BE49-F238E27FC236}">
                <a16:creationId xmlns:a16="http://schemas.microsoft.com/office/drawing/2014/main" id="{BE971BC2-EE80-44DF-96EB-F4F0FFC79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DA55E-DEE2-40F2-ACD3-C12640615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4788CA-3583-4CDB-BCBF-0B931D3F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6A6A4C-304C-4650-8983-284E32D6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5"/>
            <a:ext cx="11473682" cy="82944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854D5-414D-4126-8F6B-7540A60CE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1D346-0B19-4DB8-9A91-72DA7E30FD14}"/>
              </a:ext>
            </a:extLst>
          </p:cNvPr>
          <p:cNvSpPr/>
          <p:nvPr userDrawn="1"/>
        </p:nvSpPr>
        <p:spPr>
          <a:xfrm>
            <a:off x="1" y="5303520"/>
            <a:ext cx="12191999" cy="1554480"/>
          </a:xfrm>
          <a:prstGeom prst="rect">
            <a:avLst/>
          </a:prstGeom>
          <a:solidFill>
            <a:schemeClr val="tx2"/>
          </a:solidFill>
        </p:spPr>
        <p:txBody>
          <a:bodyPr wrap="square" lIns="457200" tIns="137160" rIns="2286000" bIns="91440" anchor="t">
            <a:noAutofit/>
          </a:bodyPr>
          <a:lstStyle/>
          <a:p>
            <a:pPr defTabSz="914367">
              <a:defRPr/>
            </a:pPr>
            <a:endParaRPr lang="en-US" sz="1176" kern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0FE211-D408-480D-9628-7A61837F1F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64983" y="5417293"/>
            <a:ext cx="9242843" cy="1251420"/>
          </a:xfrm>
        </p:spPr>
        <p:txBody>
          <a:bodyPr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-23336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0" indent="-227013" algn="l" defTabSz="914367" rtl="0" eaLnBrk="1" latinLnBrk="0" hangingPunct="1">
              <a:buFont typeface="Arial" panose="020B0604020202020204" pitchFamily="34" charset="0"/>
              <a:buChar char="•"/>
              <a:defRPr lang="en-US" sz="1400" i="1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AD7F6B6-BE8E-4320-95D1-D44831C946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5002" y="2185598"/>
            <a:ext cx="3406775" cy="2351088"/>
          </a:xfrm>
          <a:prstGeom prst="homePlate">
            <a:avLst>
              <a:gd name="adj" fmla="val 13542"/>
            </a:avLst>
          </a:prstGeom>
          <a:solidFill>
            <a:srgbClr val="1771C8">
              <a:alpha val="80000"/>
            </a:srgb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Challenge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54361A70-8874-4F10-8E9A-3F175C6D8C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1637" y="2185598"/>
            <a:ext cx="3615443" cy="2351088"/>
          </a:xfrm>
          <a:prstGeom prst="chevron">
            <a:avLst>
              <a:gd name="adj" fmla="val 13362"/>
            </a:avLst>
          </a:prstGeom>
          <a:solidFill>
            <a:schemeClr val="accent4">
              <a:alpha val="80000"/>
            </a:schemeClr>
          </a:solidFill>
        </p:spPr>
        <p:txBody>
          <a:bodyPr wrap="square" lIns="274320" tIns="182880" rIns="274320" bIns="274320" rtlCol="0">
            <a:no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None/>
              <a:defRPr lang="en-US" sz="2400" b="1" i="0" kern="0" dirty="0" smtClean="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0" indent="0">
              <a:spcBef>
                <a:spcPts val="0"/>
              </a:spcBef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lang="en-US" dirty="0" smtClean="0"/>
            </a:lvl3pPr>
            <a:lvl4pPr marL="1143000" indent="0">
              <a:buNone/>
              <a:defRPr lang="en-US" sz="1800" dirty="0" smtClean="0"/>
            </a:lvl4pPr>
            <a:lvl5pPr marL="1600200" indent="0">
              <a:buNone/>
              <a:defRPr lang="en-US" sz="1800" dirty="0"/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Solution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4A975A7-F45B-4333-A2E7-BECAE4637F5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56939" y="2185872"/>
            <a:ext cx="4595336" cy="2363787"/>
          </a:xfrm>
          <a:custGeom>
            <a:avLst/>
            <a:gdLst>
              <a:gd name="connsiteX0" fmla="*/ 2469674 w 4595336"/>
              <a:gd name="connsiteY0" fmla="*/ 0 h 2363787"/>
              <a:gd name="connsiteX1" fmla="*/ 4595336 w 4595336"/>
              <a:gd name="connsiteY1" fmla="*/ 0 h 2363787"/>
              <a:gd name="connsiteX2" fmla="*/ 4595336 w 4595336"/>
              <a:gd name="connsiteY2" fmla="*/ 2363787 h 2363787"/>
              <a:gd name="connsiteX3" fmla="*/ 2469674 w 4595336"/>
              <a:gd name="connsiteY3" fmla="*/ 2363787 h 2363787"/>
              <a:gd name="connsiteX4" fmla="*/ 2469674 w 4595336"/>
              <a:gd name="connsiteY4" fmla="*/ 2357185 h 2363787"/>
              <a:gd name="connsiteX5" fmla="*/ 0 w 4595336"/>
              <a:gd name="connsiteY5" fmla="*/ 2357185 h 2363787"/>
              <a:gd name="connsiteX6" fmla="*/ 314152 w 4595336"/>
              <a:gd name="connsiteY6" fmla="*/ 1181641 h 2363787"/>
              <a:gd name="connsiteX7" fmla="*/ 0 w 4595336"/>
              <a:gd name="connsiteY7" fmla="*/ 6097 h 2363787"/>
              <a:gd name="connsiteX8" fmla="*/ 2469674 w 4595336"/>
              <a:gd name="connsiteY8" fmla="*/ 6097 h 236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5336" h="2363787">
                <a:moveTo>
                  <a:pt x="2469674" y="0"/>
                </a:moveTo>
                <a:lnTo>
                  <a:pt x="4595336" y="0"/>
                </a:lnTo>
                <a:lnTo>
                  <a:pt x="4595336" y="2363787"/>
                </a:lnTo>
                <a:lnTo>
                  <a:pt x="2469674" y="2363787"/>
                </a:lnTo>
                <a:lnTo>
                  <a:pt x="2469674" y="2357185"/>
                </a:lnTo>
                <a:lnTo>
                  <a:pt x="0" y="2357185"/>
                </a:lnTo>
                <a:lnTo>
                  <a:pt x="314152" y="1181641"/>
                </a:lnTo>
                <a:lnTo>
                  <a:pt x="0" y="6097"/>
                </a:lnTo>
                <a:lnTo>
                  <a:pt x="2469674" y="6097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</p:spPr>
        <p:txBody>
          <a:bodyPr wrap="square" lIns="365760" tIns="182880" rIns="91440" bIns="274320" rtlCol="0">
            <a:noAutofit/>
          </a:bodyPr>
          <a:lstStyle>
            <a:lvl1pPr marL="0" indent="0">
              <a:spcAft>
                <a:spcPts val="1200"/>
              </a:spcAft>
              <a:buNone/>
              <a:defRPr kumimoji="0" lang="en-US" b="1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itchFamily="34" charset="0"/>
              </a:defRPr>
            </a:lvl1pPr>
            <a:lvl2pPr marL="284163" indent="-171450">
              <a:spcBef>
                <a:spcPts val="0"/>
              </a:spcBef>
              <a:spcAft>
                <a:spcPts val="500"/>
              </a:spcAft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800" dirty="0" smtClean="0">
                <a:solidFill>
                  <a:schemeClr val="bg1"/>
                </a:solidFill>
              </a:defRPr>
            </a:lvl4pPr>
            <a:lvl5pPr>
              <a:defRPr lang="en-US" sz="1800" dirty="0">
                <a:solidFill>
                  <a:schemeClr val="bg1"/>
                </a:solidFill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Benefits</a:t>
            </a:r>
          </a:p>
          <a:p>
            <a:pPr marL="457200"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6074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68" y="2641288"/>
            <a:ext cx="3697665" cy="1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Slide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BDE9D-ADBE-4A32-8503-E784B745D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E51FB-187F-4AFD-AC55-1B5AAF3C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7567" y="4856164"/>
            <a:ext cx="9680838" cy="1160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67" y="1976438"/>
            <a:ext cx="9680838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66C06-346F-43C0-99E2-A21648CE7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458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6">
            <a:extLst>
              <a:ext uri="{FF2B5EF4-FFF2-40B4-BE49-F238E27FC236}">
                <a16:creationId xmlns:a16="http://schemas.microsoft.com/office/drawing/2014/main" id="{AE1595BE-89E2-4519-955B-6358800BC4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7084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A753961-6CCA-4BF9-97D6-D40D620051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8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phot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B02F798-9B62-434E-B03C-7F3772200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57FE5-76E3-461A-91C3-7C650BA8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824D-9C57-422F-A871-0AAD8DCA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84206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5478308 h 6858000"/>
              <a:gd name="connsiteX3" fmla="*/ 3174469 w 6096000"/>
              <a:gd name="connsiteY3" fmla="*/ 6858000 h 6858000"/>
              <a:gd name="connsiteX4" fmla="*/ 0 w 6096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5478308"/>
                </a:lnTo>
                <a:lnTo>
                  <a:pt x="317446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09418" cy="1423686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10164400" y="4911455"/>
            <a:ext cx="2027600" cy="1946545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14" name="Icertis Logo Positive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34" y="5961191"/>
            <a:ext cx="1571064" cy="67032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7359" y="1423686"/>
            <a:ext cx="4927167" cy="1310805"/>
          </a:xfrm>
        </p:spPr>
        <p:txBody>
          <a:bodyPr anchor="b">
            <a:norm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this sub-section divider heading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359" y="3318640"/>
            <a:ext cx="4927167" cy="1287161"/>
          </a:xfrm>
        </p:spPr>
        <p:txBody>
          <a:bodyPr/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on the sub-section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2186344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3" name="Icertis Logo Positiv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6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>
            <a:off x="11070194" y="5781040"/>
            <a:ext cx="1121805" cy="1076960"/>
          </a:xfrm>
          <a:custGeom>
            <a:avLst/>
            <a:gdLst>
              <a:gd name="connsiteX0" fmla="*/ 2027600 w 2027600"/>
              <a:gd name="connsiteY0" fmla="*/ 0 h 1946545"/>
              <a:gd name="connsiteX1" fmla="*/ 2027600 w 2027600"/>
              <a:gd name="connsiteY1" fmla="*/ 1946545 h 1946545"/>
              <a:gd name="connsiteX2" fmla="*/ 0 w 2027600"/>
              <a:gd name="connsiteY2" fmla="*/ 1946545 h 1946545"/>
              <a:gd name="connsiteX3" fmla="*/ 0 w 2027600"/>
              <a:gd name="connsiteY3" fmla="*/ 957534 h 19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600" h="1946545">
                <a:moveTo>
                  <a:pt x="2027600" y="0"/>
                </a:moveTo>
                <a:lnTo>
                  <a:pt x="2027600" y="1946545"/>
                </a:lnTo>
                <a:lnTo>
                  <a:pt x="0" y="1946545"/>
                </a:lnTo>
                <a:lnTo>
                  <a:pt x="0" y="957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6" name="Icertis Logo Positiv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87" y="6316645"/>
            <a:ext cx="869218" cy="3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1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C6EB9D30-BDF0-4169-9F2B-CCF141DD4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22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3FB5-CF55-4352-9A78-92DFE6A72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CEC5C-8966-459B-A505-21DBB438E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0A8E-CA37-42EF-A7C8-243D952A9EDE}"/>
              </a:ext>
            </a:extLst>
          </p:cNvPr>
          <p:cNvSpPr/>
          <p:nvPr userDrawn="1"/>
        </p:nvSpPr>
        <p:spPr>
          <a:xfrm>
            <a:off x="0" y="5594573"/>
            <a:ext cx="12192000" cy="127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A23DE-BF93-4754-A075-F4C69D316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825303"/>
            <a:ext cx="1464806" cy="7991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72ADA1-3088-48BA-8B78-DF8DF94D1E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7578" y="2215785"/>
            <a:ext cx="1445006" cy="21998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F46BDC-C8D6-4ACB-8189-485C3D743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29966" flipV="1">
            <a:off x="11074120" y="492841"/>
            <a:ext cx="1154447" cy="17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2E18F-09FA-4742-96E5-4625CD93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63" y="5594573"/>
            <a:ext cx="9657541" cy="95765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09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4731C956-D3A7-45D4-91C2-097853016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D991D4F-F993-42EA-8C36-26E0BB5917B9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5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F6EC07-7B91-4133-8610-4BA1B1A8AD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2" y="406737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1BA1F1A1-ECCF-4B15-B209-64639218ED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124E2-C4FF-4564-96A3-1953B23CD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6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B9548-CC3D-4BB4-AFF6-0A019F21B2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90" y="6162283"/>
            <a:ext cx="996696" cy="54377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98B63BF-BEA5-4BF0-B0BE-EA499F753A66}"/>
              </a:ext>
            </a:extLst>
          </p:cNvPr>
          <p:cNvSpPr/>
          <p:nvPr userDrawn="1"/>
        </p:nvSpPr>
        <p:spPr>
          <a:xfrm rot="5400000" flipV="1">
            <a:off x="-453147" y="4237353"/>
            <a:ext cx="1967239" cy="1060941"/>
          </a:xfrm>
          <a:prstGeom prst="parallelogram">
            <a:avLst>
              <a:gd name="adj" fmla="val 57061"/>
            </a:avLst>
          </a:prstGeom>
          <a:solidFill>
            <a:schemeClr val="accent4">
              <a:alpha val="20000"/>
            </a:schemeClr>
          </a:solidFill>
          <a:ln w="2146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6BB126A-9F1D-41A9-8B18-3FDFDC800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29966" flipV="1">
            <a:off x="11157771" y="791050"/>
            <a:ext cx="1061504" cy="1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8B42A-6E03-4E17-91C7-240000A4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5F3D-C1F2-41D0-9F88-9B92C704F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73" y="1211434"/>
            <a:ext cx="11473682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C6DE-408D-4745-9E8B-6556E38C9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5458-C320-4DBB-88BD-846BC4CDB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85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589FD4-BC9B-4304-859F-E1B85F57C8CE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3" y="6163801"/>
            <a:ext cx="993913" cy="5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77" r:id="rId2"/>
    <p:sldLayoutId id="2147483822" r:id="rId3"/>
    <p:sldLayoutId id="2147483823" r:id="rId4"/>
    <p:sldLayoutId id="2147483700" r:id="rId5"/>
    <p:sldLayoutId id="2147483791" r:id="rId6"/>
    <p:sldLayoutId id="2147483824" r:id="rId7"/>
    <p:sldLayoutId id="2147483649" r:id="rId8"/>
    <p:sldLayoutId id="2147483780" r:id="rId9"/>
    <p:sldLayoutId id="2147483783" r:id="rId10"/>
    <p:sldLayoutId id="2147483771" r:id="rId11"/>
    <p:sldLayoutId id="2147483820" r:id="rId12"/>
    <p:sldLayoutId id="2147483774" r:id="rId13"/>
    <p:sldLayoutId id="2147483821" r:id="rId14"/>
    <p:sldLayoutId id="2147483800" r:id="rId15"/>
    <p:sldLayoutId id="2147483747" r:id="rId16"/>
    <p:sldLayoutId id="2147483813" r:id="rId17"/>
    <p:sldLayoutId id="2147483750" r:id="rId18"/>
    <p:sldLayoutId id="2147483809" r:id="rId19"/>
    <p:sldLayoutId id="2147483753" r:id="rId20"/>
    <p:sldLayoutId id="2147483814" r:id="rId21"/>
    <p:sldLayoutId id="2147483756" r:id="rId22"/>
    <p:sldLayoutId id="2147483810" r:id="rId23"/>
    <p:sldLayoutId id="2147483759" r:id="rId24"/>
    <p:sldLayoutId id="2147483815" r:id="rId25"/>
    <p:sldLayoutId id="2147483762" r:id="rId26"/>
    <p:sldLayoutId id="2147483811" r:id="rId27"/>
    <p:sldLayoutId id="2147483741" r:id="rId28"/>
    <p:sldLayoutId id="2147483816" r:id="rId29"/>
    <p:sldLayoutId id="2147483744" r:id="rId30"/>
    <p:sldLayoutId id="2147483812" r:id="rId31"/>
    <p:sldLayoutId id="2147483765" r:id="rId32"/>
    <p:sldLayoutId id="2147483768" r:id="rId33"/>
    <p:sldLayoutId id="2147483784" r:id="rId34"/>
    <p:sldLayoutId id="2147483803" r:id="rId35"/>
    <p:sldLayoutId id="2147483788" r:id="rId36"/>
    <p:sldLayoutId id="2147483805" r:id="rId37"/>
    <p:sldLayoutId id="2147483786" r:id="rId38"/>
    <p:sldLayoutId id="2147483806" r:id="rId39"/>
    <p:sldLayoutId id="2147483818" r:id="rId40"/>
    <p:sldLayoutId id="2147483817" r:id="rId41"/>
    <p:sldLayoutId id="2147483802" r:id="rId42"/>
    <p:sldLayoutId id="2147483807" r:id="rId43"/>
    <p:sldLayoutId id="2147483801" r:id="rId44"/>
    <p:sldLayoutId id="2147483775" r:id="rId45"/>
    <p:sldLayoutId id="2147483804" r:id="rId46"/>
    <p:sldLayoutId id="2147483819" r:id="rId47"/>
    <p:sldLayoutId id="2147483808" r:id="rId48"/>
    <p:sldLayoutId id="2147483792" r:id="rId49"/>
    <p:sldLayoutId id="2147483793" r:id="rId50"/>
    <p:sldLayoutId id="2147483795" r:id="rId51"/>
    <p:sldLayoutId id="2147483826" r:id="rId52"/>
    <p:sldLayoutId id="2147483827" r:id="rId53"/>
    <p:sldLayoutId id="2147483829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1">
            <a:extLst>
              <a:ext uri="{FF2B5EF4-FFF2-40B4-BE49-F238E27FC236}">
                <a16:creationId xmlns:a16="http://schemas.microsoft.com/office/drawing/2014/main" id="{A707CB23-7E66-43E3-A3E4-5D39AB11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611" y="2311161"/>
            <a:ext cx="10253708" cy="111783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Yogesh Kulkarni</a:t>
            </a:r>
            <a:br>
              <a:rPr lang="en-US" sz="2800" dirty="0"/>
            </a:br>
            <a:r>
              <a:rPr lang="en-US" sz="2800" dirty="0"/>
              <a:t>Principal Architect – CTO Office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747F22-BB13-4D8A-996D-A1720997F5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1C84F070-4073-4A1A-8DDC-F42D7BA6A2B1}"/>
              </a:ext>
            </a:extLst>
          </p:cNvPr>
          <p:cNvSpPr txBox="1">
            <a:spLocks/>
          </p:cNvSpPr>
          <p:nvPr/>
        </p:nvSpPr>
        <p:spPr>
          <a:xfrm>
            <a:off x="1783611" y="848722"/>
            <a:ext cx="10253708" cy="1462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198796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Halfway through the production …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9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sample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extractions are looking ok, but…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But??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Why are you digitizing these ‘DELLA’ contracts?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Meaning?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should not digitize contracts having ‘DELLA Corporation’ in the footer.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 you never told us. No mention of any such rules in SOW also..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 are just asking you to NOT process these, not adding to your work/scope!!</a:t>
            </a:r>
          </a:p>
          <a:p>
            <a:r>
              <a:rPr lang="en-US" dirty="0"/>
              <a:t>AIML team: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But….</a:t>
            </a:r>
          </a:p>
          <a:p>
            <a:r>
              <a:rPr lang="en-US" dirty="0"/>
              <a:t>Customer: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Shouldn’t be difficult, right? </a:t>
            </a:r>
            <a:r>
              <a:rPr lang="en-US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AI will find out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(we keep hearing…)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will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7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(sometimes…)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should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(what if…)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can not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4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(and worse if 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finds it and finds it wrongly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1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(bottom line… we need to understand that)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is not Magic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4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(But still, you need to explain me)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Why AI gave this result</a:t>
            </a:r>
            <a:r>
              <a:rPr lang="en-US" sz="4400" dirty="0">
                <a:solidFill>
                  <a:prstClr val="white"/>
                </a:solidFill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2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(that’s)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Explainable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Explainable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Explainable AI is essential for customers to understand and trust the decisions by AI.</a:t>
            </a:r>
          </a:p>
          <a:p>
            <a:r>
              <a:rPr lang="en-US" sz="2000" dirty="0"/>
              <a:t>(Explainable AI in Industry, KDD 2019 </a:t>
            </a:r>
            <a:r>
              <a:rPr lang="en-US" sz="2000" dirty="0" err="1"/>
              <a:t>Tutorial,Sahin</a:t>
            </a:r>
            <a:r>
              <a:rPr lang="en-US" sz="2000" dirty="0"/>
              <a:t> </a:t>
            </a:r>
            <a:r>
              <a:rPr lang="en-US" sz="2000" dirty="0" err="1"/>
              <a:t>Cem</a:t>
            </a:r>
            <a:r>
              <a:rPr lang="en-US" sz="2000" dirty="0"/>
              <a:t> </a:t>
            </a:r>
            <a:r>
              <a:rPr lang="en-US" sz="2000" dirty="0" err="1"/>
              <a:t>Geyik</a:t>
            </a:r>
            <a:r>
              <a:rPr lang="en-US" sz="2000" dirty="0"/>
              <a:t>, </a:t>
            </a:r>
            <a:r>
              <a:rPr lang="en-US" sz="2000" dirty="0" err="1"/>
              <a:t>Krishnaram</a:t>
            </a:r>
            <a:r>
              <a:rPr lang="en-US" sz="2000" dirty="0"/>
              <a:t> </a:t>
            </a:r>
            <a:r>
              <a:rPr lang="en-US" sz="2000" dirty="0" err="1"/>
              <a:t>Kenthapadi</a:t>
            </a:r>
            <a:r>
              <a:rPr lang="en-US" sz="2000" dirty="0"/>
              <a:t> &amp; Varun </a:t>
            </a:r>
            <a:r>
              <a:rPr lang="en-US" sz="2000" dirty="0" err="1"/>
              <a:t>Mithal</a:t>
            </a:r>
            <a:r>
              <a:rPr lang="en-US" sz="2000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10A6-079D-4FDD-9F90-3DF24269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3" y="1297635"/>
            <a:ext cx="10477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B13-4367-4ACD-B442-D6BBD59C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 in AIML team …</a:t>
            </a:r>
          </a:p>
        </p:txBody>
      </p:sp>
    </p:spTree>
    <p:extLst>
      <p:ext uri="{BB962C8B-B14F-4D97-AF65-F5344CB8AC3E}">
        <p14:creationId xmlns:p14="http://schemas.microsoft.com/office/powerpoint/2010/main" val="19884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decisions: Costly and dangerous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(Credit: </a:t>
            </a:r>
            <a:r>
              <a:rPr lang="en-US" sz="2000" dirty="0" err="1"/>
              <a:t>Samek</a:t>
            </a:r>
            <a:r>
              <a:rPr lang="en-US" sz="2000" dirty="0"/>
              <a:t>, Binder, Tutorial on Interpretable ML, MICCAI’18)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EB79-B6EE-4ACE-A701-F90E6B1D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1305430"/>
            <a:ext cx="10020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as Black Box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the AI system do that?</a:t>
            </a:r>
          </a:p>
          <a:p>
            <a:r>
              <a:rPr lang="en-US" dirty="0"/>
              <a:t>Why didn’t the AI system do something else?</a:t>
            </a:r>
          </a:p>
          <a:p>
            <a:r>
              <a:rPr lang="en-US" dirty="0"/>
              <a:t>When did the AI system succeed?</a:t>
            </a:r>
          </a:p>
          <a:p>
            <a:r>
              <a:rPr lang="en-US" dirty="0"/>
              <a:t>When did the AI system fail?</a:t>
            </a:r>
          </a:p>
          <a:p>
            <a:r>
              <a:rPr lang="en-US" dirty="0"/>
              <a:t>When does the AI system give enough confidence in the decision that you can trust it?</a:t>
            </a:r>
          </a:p>
          <a:p>
            <a:r>
              <a:rPr lang="en-US" dirty="0"/>
              <a:t>How can the AI system correct an error?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42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298825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Key Pillars of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Reasonable AI: The ability to understand the reasoning behind each individual prediction</a:t>
            </a:r>
          </a:p>
          <a:p>
            <a:r>
              <a:rPr lang="en-US" dirty="0"/>
              <a:t>Traceable AI: The ability to trace prediction process from algorithm to data. </a:t>
            </a:r>
          </a:p>
          <a:p>
            <a:r>
              <a:rPr lang="en-US" dirty="0"/>
              <a:t>Understandable AI: The ability to fully understand the AI decision-making is based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137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Benefits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“Explainable AI is Responsible AI”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“Right to Explanation” – GDPR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0C216-B14D-4291-B46E-FB447379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68" y="1827909"/>
            <a:ext cx="8247063" cy="28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Achieving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4587127" cy="4965529"/>
          </a:xfrm>
        </p:spPr>
        <p:txBody>
          <a:bodyPr/>
          <a:lstStyle/>
          <a:p>
            <a:r>
              <a:rPr lang="en-US" sz="3200" dirty="0"/>
              <a:t>Prediction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Features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Decision tree plotting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499223" y="5588227"/>
            <a:ext cx="9641727" cy="457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Explainable AI in Industry, KDD 2019 </a:t>
            </a:r>
            <a:r>
              <a:rPr lang="en-US" sz="1600" dirty="0" err="1"/>
              <a:t>Tutorial,Sahin</a:t>
            </a:r>
            <a:r>
              <a:rPr lang="en-US" sz="1600" dirty="0"/>
              <a:t> </a:t>
            </a:r>
            <a:r>
              <a:rPr lang="en-US" sz="1600" dirty="0" err="1"/>
              <a:t>Cem</a:t>
            </a:r>
            <a:r>
              <a:rPr lang="en-US" sz="1600" dirty="0"/>
              <a:t> </a:t>
            </a:r>
            <a:r>
              <a:rPr lang="en-US" sz="1600" dirty="0" err="1"/>
              <a:t>Geyik</a:t>
            </a:r>
            <a:r>
              <a:rPr lang="en-US" sz="1600" dirty="0"/>
              <a:t>, </a:t>
            </a:r>
            <a:r>
              <a:rPr lang="en-US" sz="1600" dirty="0" err="1"/>
              <a:t>Krishnaram</a:t>
            </a:r>
            <a:r>
              <a:rPr lang="en-US" sz="1600" dirty="0"/>
              <a:t> </a:t>
            </a:r>
            <a:r>
              <a:rPr lang="en-US" sz="1600" dirty="0" err="1"/>
              <a:t>Kenthapadi</a:t>
            </a:r>
            <a:r>
              <a:rPr lang="en-US" sz="1600" dirty="0"/>
              <a:t> &amp; Varun </a:t>
            </a:r>
            <a:r>
              <a:rPr lang="en-US" sz="1600" dirty="0" err="1"/>
              <a:t>Mithal</a:t>
            </a: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23A576C-FEBE-455D-BD08-428442DBE23C}"/>
              </a:ext>
            </a:extLst>
          </p:cNvPr>
          <p:cNvSpPr txBox="1">
            <a:spLocks/>
          </p:cNvSpPr>
          <p:nvPr/>
        </p:nvSpPr>
        <p:spPr>
          <a:xfrm>
            <a:off x="5674473" y="1118248"/>
            <a:ext cx="4587127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3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7388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Build an interpretable model using libraries like LIME, SHAP, etc.</a:t>
            </a:r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3546A-B136-4B19-AF81-722AAD89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7" y="2834621"/>
            <a:ext cx="511333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163782" y="1596479"/>
            <a:ext cx="1016425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“Interpretability is the degree to which a human can </a:t>
            </a:r>
          </a:p>
          <a:p>
            <a:pPr lvl="0" algn="ctr" fontAlgn="base"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understand the cause of a decision.”</a:t>
            </a:r>
          </a:p>
          <a:p>
            <a:pPr lvl="0" algn="ctr" fontAlgn="base">
              <a:defRPr/>
            </a:pPr>
            <a:endParaRPr lang="en-US" sz="4400" b="1" dirty="0">
              <a:solidFill>
                <a:prstClr val="white"/>
              </a:solidFill>
              <a:latin typeface="Gotham"/>
            </a:endParaRPr>
          </a:p>
          <a:p>
            <a:pPr algn="ctr" fontAlgn="base">
              <a:defRPr/>
            </a:pPr>
            <a:r>
              <a:rPr lang="en-US" sz="2000" dirty="0">
                <a:solidFill>
                  <a:prstClr val="white"/>
                </a:solidFill>
                <a:latin typeface="Gotham"/>
              </a:rPr>
              <a:t>(Miller, Tim. 2017. “Explanation in Artificial Intelligence: Insights from the Social Sciences.”)</a:t>
            </a:r>
          </a:p>
          <a:p>
            <a:pPr lvl="0" algn="ctr" fontAlgn="base"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1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(exactly) is AI?</a:t>
            </a:r>
          </a:p>
        </p:txBody>
      </p:sp>
    </p:spTree>
    <p:extLst>
      <p:ext uri="{BB962C8B-B14F-4D97-AF65-F5344CB8AC3E}">
        <p14:creationId xmlns:p14="http://schemas.microsoft.com/office/powerpoint/2010/main" val="267806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013873" y="3044279"/>
            <a:ext cx="10164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/>
                <a:ea typeface="+mn-ea"/>
                <a:cs typeface="+mn-cs"/>
              </a:rPr>
              <a:t>(typical understanding)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If Machines show intelligence, like Humans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Gotham"/>
              </a:rPr>
              <a:t>that’s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2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5FFE-1652-4423-B925-9F2B0DE24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78E44D-AA8E-4DAA-BB89-0437F7C67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28F5A1-BF01-4AD1-8687-5C34132C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180786"/>
            <a:ext cx="840222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DiscoverAI</a:t>
            </a:r>
            <a:r>
              <a:rPr lang="en-US"/>
              <a:t>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27064" y="1029584"/>
            <a:ext cx="11253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AI Powered NLP &amp; Semantics Driven Clause Discovery, Deviations and Verifications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556367" y="1782706"/>
            <a:ext cx="4124357" cy="42051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Image/PDF Conversion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Clause and Attribute Discovery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Accurate Clause Matching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Deviation Tracking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 Verification</a:t>
            </a:r>
          </a:p>
          <a:p>
            <a:pPr marL="176213" indent="-176213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Driven by NLP &amp;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5C9B38-75C5-4014-92E3-9174CD8B8159}"/>
              </a:ext>
            </a:extLst>
          </p:cNvPr>
          <p:cNvPicPr/>
          <p:nvPr/>
        </p:nvPicPr>
        <p:blipFill rotWithShape="1">
          <a:blip r:embed="rId2"/>
          <a:srcRect r="813"/>
          <a:stretch/>
        </p:blipFill>
        <p:spPr>
          <a:xfrm>
            <a:off x="499666" y="1782706"/>
            <a:ext cx="6612285" cy="43241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883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9FEB6-BBF9-41FC-AE74-E955F4D32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BCD63-3017-47F0-8F48-7D0E5028F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1B219-9302-4FA3-8223-F506A28D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48" y="1091184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69EBA-229D-4FC9-9B34-D0139E658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0C64E-43B0-4A93-8708-C4091AA0A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95DB-831F-4524-A52A-19F3E2DC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190577"/>
            <a:ext cx="689706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9FACEF-AE74-43D4-B9F9-B425AD0632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C742F-5593-4A32-AA86-4DBEE4BC7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7A81DF-741A-40D9-B93E-DD9BF186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69" y="1976235"/>
            <a:ext cx="671606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7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406B91-71CB-4DA1-8D55-65A44AA7F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47A23-5507-48FC-9AA9-F1DB50369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3EC7F-67D6-4D7C-98D6-6BF6CD08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10" y="2161998"/>
            <a:ext cx="719237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1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CC787A-6093-437B-AF76-4CCA272BC6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C0795-99E7-4A38-9291-185161426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D7E34-A6A3-4067-A005-E278AAA0E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1957182"/>
            <a:ext cx="716380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7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809263-E5B7-4A65-BE07-A20F2EC7E5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7A39C-1C91-4F2D-9A6E-BD9A56450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EA1478B-61EA-46A3-9A88-F59CA44B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57" y="2247735"/>
            <a:ext cx="759248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7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999B8E-99F7-445B-9BC7-795CDD92EB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D86F0-3BB9-4641-8411-82C66C4E0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77140C0-0B9A-4E1B-B84B-59698A96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47" y="2490656"/>
            <a:ext cx="720190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8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2B90D-05A7-40C9-99E2-CEAD8B22B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DFAC6-C0C3-458A-B8DB-8DDE6E3726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2A61B87-8C13-443D-8B2E-83C602FE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638050"/>
            <a:ext cx="83641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2D7943-411B-49AD-8EB8-AB18D682C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8A6DE-F753-4948-A0C7-8A405D46D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AFAB6C5-5883-4099-8B1A-E9594C2BD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509444"/>
            <a:ext cx="814501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267CEF-A549-4F90-94EE-D533512BE6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96321-1DB7-4AD5-AD96-6EC49991D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025A7F-7572-4779-A742-4080FF9C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4" y="1185549"/>
            <a:ext cx="775443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Obligation Management (AI Powered)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25284" y="975585"/>
            <a:ext cx="11096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AI Powered Obligations discovery and insights into your contracts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994469" y="1534362"/>
            <a:ext cx="3922540" cy="46826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Easy Obligation Management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Extract obligations &amp; Categorize them with Customer Taxonomy 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Extract key meta data from discovered obligations, automatically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</a:rPr>
              <a:t>Automate obligations assignment to both internal and external users</a:t>
            </a:r>
            <a:endParaRPr lang="en-US">
              <a:solidFill>
                <a:schemeClr val="bg1"/>
              </a:solidFill>
            </a:endParaRP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Take direct action based on intelligent insights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Reduced risks by complying with contractual obligations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5283" y="1534362"/>
            <a:ext cx="7125047" cy="46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4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94530-A7BF-48A6-84E9-7D41DE80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1550507"/>
            <a:ext cx="7719729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Explain-ability of AI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– Multinomial Equation can be messy </a:t>
            </a:r>
          </a:p>
          <a:p>
            <a:r>
              <a:rPr lang="en-US" dirty="0"/>
              <a:t>Random Forrest – Multiple Tree and their Data Set and Voting </a:t>
            </a:r>
          </a:p>
          <a:p>
            <a:r>
              <a:rPr lang="en-US" dirty="0"/>
              <a:t>SVM – Kernel and Data Partition effect on Feature </a:t>
            </a:r>
          </a:p>
          <a:p>
            <a:r>
              <a:rPr lang="en-US" dirty="0"/>
              <a:t>K Mean – Nature of Centroid don’t describe cluster well. </a:t>
            </a:r>
          </a:p>
          <a:p>
            <a:r>
              <a:rPr lang="en-US" dirty="0"/>
              <a:t>NN – Hidden Nodes and their way of creating features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Explainable AI (XAI) – A Perspective, Saurabh Kaushik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954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A042A-01C7-4E36-9F80-3A1BF7A7C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C86D5-9305-4A4B-BB54-1C73B1146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1004AD-5347-458B-8F24-922722E4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610298"/>
            <a:ext cx="7115175" cy="48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(</a:t>
            </a:r>
            <a:r>
              <a:rPr lang="en-US" sz="1600" dirty="0"/>
              <a:t>Application of artificial intelligence in gastroenterology, April 2019,World Journal of Gastroenterology 25(14):1666-1683</a:t>
            </a:r>
            <a:r>
              <a:rPr lang="en-US" sz="1600" b="1" dirty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30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So…Finally</a:t>
            </a:r>
          </a:p>
        </p:txBody>
      </p:sp>
    </p:spTree>
    <p:extLst>
      <p:ext uri="{BB962C8B-B14F-4D97-AF65-F5344CB8AC3E}">
        <p14:creationId xmlns:p14="http://schemas.microsoft.com/office/powerpoint/2010/main" val="62767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AI is just a set of algorithms,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Gotham"/>
              </a:rPr>
              <a:t>which (predominantly ) work given Inputs </a:t>
            </a:r>
            <a:r>
              <a:rPr lang="en-US" sz="4400" b="1" u="sng" dirty="0">
                <a:solidFill>
                  <a:prstClr val="white"/>
                </a:solidFill>
                <a:latin typeface="Gotham"/>
              </a:rPr>
              <a:t>as well as Outputs</a:t>
            </a:r>
            <a:endParaRPr kumimoji="0" lang="en-US" sz="6600" b="1" i="0" u="sng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0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For example: to find out clause “Term”…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Need to supply AI algorithm with 100s/1000s of “Term” clause samples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Gets trained on patterns, word frequencies, context words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Stores this information as ‘model’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Can be used to classify unseen clause, whether “Term”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31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If you want to find something “new”, what would be needed?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30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Gotham"/>
              </a:rPr>
              <a:t>AI-ML-DL approaches are non-deterministic (but &lt;&gt;?)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For good results, need good annotated data and lots of it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Annotations need to be perfect (“Gold”), else Garbage-In-&lt;??-&lt;??&gt;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Data should cover all possible variations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AI-ML-DL just fits the data, but just that, it does it automatically!!</a:t>
            </a:r>
          </a:p>
          <a:p>
            <a:r>
              <a:rPr lang="en-US" dirty="0">
                <a:solidFill>
                  <a:prstClr val="white"/>
                </a:solidFill>
                <a:latin typeface="Gotham"/>
              </a:rPr>
              <a:t>ML has better explain-ability than DL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FFC9D62-7FFB-4577-BBD4-CB1B7CC4443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Icertis confidential</a:t>
            </a:r>
          </a:p>
        </p:txBody>
      </p:sp>
      <p:pic>
        <p:nvPicPr>
          <p:cNvPr id="30" name="Picture 4" descr="https://icertis365.sharepoint.com/sites/DemandGeneration/Shared%20Documents/Brand/Logo/Icertis-logo_reversed_Transparent-PNG.png">
            <a:extLst>
              <a:ext uri="{FF2B5EF4-FFF2-40B4-BE49-F238E27FC236}">
                <a16:creationId xmlns:a16="http://schemas.microsoft.com/office/drawing/2014/main" id="{DE9DB14C-4B8E-4D46-87D7-95885158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" y="6161218"/>
            <a:ext cx="1148597" cy="6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Btw, thoughts to ponder on…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IN" dirty="0"/>
              <a:t>‘AI is biased’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‘Explainable AI’ is to understand how/why it is biased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But then…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Human are biased too…</a:t>
            </a:r>
          </a:p>
          <a:p>
            <a:r>
              <a:rPr lang="en-IN" dirty="0">
                <a:solidFill>
                  <a:prstClr val="white"/>
                </a:solidFill>
                <a:latin typeface="Gotham"/>
              </a:rPr>
              <a:t>‘Explainable Humans’… the next topic?</a:t>
            </a:r>
            <a:endParaRPr lang="en-US" dirty="0">
              <a:solidFill>
                <a:prstClr val="white"/>
              </a:solidFill>
              <a:latin typeface="Gotha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31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34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NegotiateAI</a:t>
            </a:r>
            <a:r>
              <a:rPr lang="en-US"/>
              <a:t>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406877" y="997058"/>
            <a:ext cx="11473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AI-powered insights to optimize contract negotiation, reduce risk, and negotiate better outcomes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419704" y="1619549"/>
            <a:ext cx="4160408" cy="43990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Automated contract discovery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NLP &amp; Semantics powered extractions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Finds similar contract and clauses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Highlight clause deviations to ensure compliance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Powerful AI-infused negotiations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Familiar Microsoft Experiences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Efficient Business Outcomes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2472" t="3881" r="1981" b="5022"/>
          <a:stretch/>
        </p:blipFill>
        <p:spPr bwMode="auto">
          <a:xfrm>
            <a:off x="600891" y="1619549"/>
            <a:ext cx="6479178" cy="44024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61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ICM </a:t>
            </a:r>
            <a:r>
              <a:rPr lang="en-US" err="1"/>
              <a:t>VisualizeAI</a:t>
            </a:r>
            <a:r>
              <a:rPr lang="en-US"/>
              <a:t>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ACA86-D9A3-4CA3-9EEC-75671003DA51}"/>
              </a:ext>
            </a:extLst>
          </p:cNvPr>
          <p:cNvSpPr/>
          <p:nvPr/>
        </p:nvSpPr>
        <p:spPr>
          <a:xfrm>
            <a:off x="399158" y="1028231"/>
            <a:ext cx="11096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Visualize complex contract structures, relationships and connections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D6644-0946-4CF0-899F-8297AD4F9C75}"/>
              </a:ext>
            </a:extLst>
          </p:cNvPr>
          <p:cNvSpPr/>
          <p:nvPr/>
        </p:nvSpPr>
        <p:spPr>
          <a:xfrm>
            <a:off x="7628709" y="1678747"/>
            <a:ext cx="4040778" cy="46044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Powerful capabilities: 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Unified view of Contracting Across the Organization</a:t>
            </a:r>
          </a:p>
          <a:p>
            <a:pPr marL="1762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Auto discover dependencies, structures associations &amp; relationships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Unlock hidden contract insights, connections and get contextual views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Link to external data sources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Unprecedented insights into your entire contract portfolio</a:t>
            </a:r>
          </a:p>
          <a:p>
            <a:pPr marL="176213" indent="-1762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Take direct actions based on such intelligent insights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EE9DB55-007D-4B04-A3CD-9A57DB378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6"/>
          <a:stretch/>
        </p:blipFill>
        <p:spPr>
          <a:xfrm>
            <a:off x="42516" y="1488301"/>
            <a:ext cx="7664436" cy="4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Data Flow of Discover/Digitize AI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6329934"/>
              </p:ext>
            </p:extLst>
          </p:nvPr>
        </p:nvGraphicFramePr>
        <p:xfrm>
          <a:off x="757135" y="1118248"/>
          <a:ext cx="10716558" cy="370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58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Sample Digitization Project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Contracts to be Digitized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60K</a:t>
            </a:r>
          </a:p>
          <a:p>
            <a:r>
              <a:rPr lang="en-US" dirty="0"/>
              <a:t>Number of Clauses to be discovered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32 (“Term”, “Warranty”, …)</a:t>
            </a:r>
          </a:p>
          <a:p>
            <a:r>
              <a:rPr lang="en-US" dirty="0"/>
              <a:t>Number of Attributes to be discovered: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12 (“Effective Date”, “Contract Value”,…)</a:t>
            </a:r>
          </a:p>
          <a:p>
            <a:r>
              <a:rPr lang="en-US" dirty="0"/>
              <a:t>Time :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02063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AI Engine using annotated samples to extract attributes</a:t>
            </a:r>
          </a:p>
          <a:p>
            <a:r>
              <a:rPr lang="en-US" dirty="0"/>
              <a:t>Show results of training to the Customer and get approval</a:t>
            </a:r>
          </a:p>
          <a:p>
            <a:r>
              <a:rPr lang="en-US" dirty="0"/>
              <a:t>Start extractions (production) for all the contracts, in batches …</a:t>
            </a: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08220"/>
      </p:ext>
    </p:extLst>
  </p:cSld>
  <p:clrMapOvr>
    <a:masterClrMapping/>
  </p:clrMapOvr>
</p:sld>
</file>

<file path=ppt/theme/theme1.xml><?xml version="1.0" encoding="utf-8"?>
<a:theme xmlns:a="http://schemas.openxmlformats.org/drawingml/2006/main" name="Icertis Template">
  <a:themeElements>
    <a:clrScheme name="icertis">
      <a:dk1>
        <a:srgbClr val="4D4D4D"/>
      </a:dk1>
      <a:lt1>
        <a:sysClr val="window" lastClr="FFFFFF"/>
      </a:lt1>
      <a:dk2>
        <a:srgbClr val="5A5A5A"/>
      </a:dk2>
      <a:lt2>
        <a:srgbClr val="E6E6E6"/>
      </a:lt2>
      <a:accent1>
        <a:srgbClr val="0D4780"/>
      </a:accent1>
      <a:accent2>
        <a:srgbClr val="898989"/>
      </a:accent2>
      <a:accent3>
        <a:srgbClr val="0077EB"/>
      </a:accent3>
      <a:accent4>
        <a:srgbClr val="00C650"/>
      </a:accent4>
      <a:accent5>
        <a:srgbClr val="B3CFED"/>
      </a:accent5>
      <a:accent6>
        <a:srgbClr val="5A5A64"/>
      </a:accent6>
      <a:hlink>
        <a:srgbClr val="00C650"/>
      </a:hlink>
      <a:folHlink>
        <a:srgbClr val="00C650"/>
      </a:folHlink>
    </a:clrScheme>
    <a:fontScheme name="icertis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581711713204BB4B42CAC56BFDCFF" ma:contentTypeVersion="9" ma:contentTypeDescription="Create a new document." ma:contentTypeScope="" ma:versionID="06f196db899412b956cd76bf3ef8d26c">
  <xsd:schema xmlns:xsd="http://www.w3.org/2001/XMLSchema" xmlns:xs="http://www.w3.org/2001/XMLSchema" xmlns:p="http://schemas.microsoft.com/office/2006/metadata/properties" xmlns:ns3="346849c7-632d-415b-8e47-a826cbbf8e91" xmlns:ns4="9117fdc3-25af-49cc-907f-8c08325cfe07" targetNamespace="http://schemas.microsoft.com/office/2006/metadata/properties" ma:root="true" ma:fieldsID="4f108b20b1b76ad8ff3666efe480dd58" ns3:_="" ns4:_="">
    <xsd:import namespace="346849c7-632d-415b-8e47-a826cbbf8e91"/>
    <xsd:import namespace="9117fdc3-25af-49cc-907f-8c08325cfe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849c7-632d-415b-8e47-a826cbbf8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7fdc3-25af-49cc-907f-8c08325cfe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D95D1-637E-4FA2-8192-EB69779F5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6849c7-632d-415b-8e47-a826cbbf8e91"/>
    <ds:schemaRef ds:uri="9117fdc3-25af-49cc-907f-8c08325cfe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5BDCEB-B761-4475-BAC2-C05BD1BFBF0C}">
  <ds:schemaRefs>
    <ds:schemaRef ds:uri="9117fdc3-25af-49cc-907f-8c08325cfe07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46849c7-632d-415b-8e47-a826cbbf8e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12BF16B-22E9-4537-8D07-EE5096F307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1406</Words>
  <Application>Microsoft Office PowerPoint</Application>
  <PresentationFormat>Widescreen</PresentationFormat>
  <Paragraphs>290</Paragraphs>
  <Slides>49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Bold</vt:lpstr>
      <vt:lpstr>Gotham</vt:lpstr>
      <vt:lpstr>Gotham Book</vt:lpstr>
      <vt:lpstr>Icertis Template</vt:lpstr>
      <vt:lpstr>Yogesh Kulkarni Principal Architect – CTO Office</vt:lpstr>
      <vt:lpstr>What we do in AIML team …</vt:lpstr>
      <vt:lpstr>ICM DiscoverAI App</vt:lpstr>
      <vt:lpstr>ICM Obligation Management (AI Powered) App</vt:lpstr>
      <vt:lpstr>ICM NegotiateAI App</vt:lpstr>
      <vt:lpstr>ICM VisualizeAI App</vt:lpstr>
      <vt:lpstr>Overall Data Flow of Discover/Digitize AI</vt:lpstr>
      <vt:lpstr>A Sample Digitization Project …</vt:lpstr>
      <vt:lpstr>Steps …</vt:lpstr>
      <vt:lpstr>PowerPoint Presentation</vt:lpstr>
      <vt:lpstr>A sample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for Explainable AI</vt:lpstr>
      <vt:lpstr>Wrong decisions: Costly and dangerous</vt:lpstr>
      <vt:lpstr>AI as Black Box </vt:lpstr>
      <vt:lpstr>Explainable AI</vt:lpstr>
      <vt:lpstr>Three Key Pillars of Explainable AI</vt:lpstr>
      <vt:lpstr>Business Benefits </vt:lpstr>
      <vt:lpstr>Achieving Explainable AI</vt:lpstr>
      <vt:lpstr>PowerPoint Presentation</vt:lpstr>
      <vt:lpstr>So, What (exactly) is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Explain-ability of AI Algorithms</vt:lpstr>
      <vt:lpstr>But…</vt:lpstr>
      <vt:lpstr>So…Finally</vt:lpstr>
      <vt:lpstr>PowerPoint Presentation</vt:lpstr>
      <vt:lpstr>For example: to find out clause “Term”…</vt:lpstr>
      <vt:lpstr>Quiz</vt:lpstr>
      <vt:lpstr>Summary</vt:lpstr>
      <vt:lpstr>Btw, thoughts to ponder on…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/>
  <cp:lastModifiedBy/>
  <cp:revision>1</cp:revision>
  <dcterms:created xsi:type="dcterms:W3CDTF">2018-07-16T04:40:52Z</dcterms:created>
  <dcterms:modified xsi:type="dcterms:W3CDTF">2020-02-27T08:45:40Z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0x010100F8A581711713204BB4B42CAC56BFDCFF</vt:lpwstr>
  </property>
</Properties>
</file>